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1" r:id="rId6"/>
    <p:sldId id="269" r:id="rId7"/>
    <p:sldId id="275" r:id="rId8"/>
    <p:sldId id="262" r:id="rId9"/>
    <p:sldId id="263" r:id="rId10"/>
    <p:sldId id="264" r:id="rId11"/>
    <p:sldId id="265" r:id="rId12"/>
    <p:sldId id="267" r:id="rId13"/>
    <p:sldId id="268" r:id="rId14"/>
    <p:sldId id="273" r:id="rId15"/>
    <p:sldId id="274" r:id="rId16"/>
    <p:sldId id="276" r:id="rId17"/>
    <p:sldId id="266" r:id="rId18"/>
    <p:sldId id="277" r:id="rId19"/>
    <p:sldId id="278" r:id="rId20"/>
    <p:sldId id="270" r:id="rId21"/>
    <p:sldId id="271" r:id="rId22"/>
    <p:sldId id="279" r:id="rId23"/>
  </p:sldIdLst>
  <p:sldSz cx="18288000" cy="10287000"/>
  <p:notesSz cx="6858000" cy="9144000"/>
  <p:embeddedFontLst>
    <p:embeddedFont>
      <p:font typeface="Bree Serif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omica" panose="020B0604020202020204" charset="0"/>
      <p:regular r:id="rId30"/>
    </p:embeddedFont>
    <p:embeddedFont>
      <p:font typeface="Roboto Bold" panose="020B0604020202020204" charset="0"/>
      <p:regular r:id="rId31"/>
    </p:embeddedFont>
    <p:embeddedFont>
      <p:font typeface="The Youngest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402" autoAdjust="0"/>
  </p:normalViewPr>
  <p:slideViewPr>
    <p:cSldViewPr>
      <p:cViewPr>
        <p:scale>
          <a:sx n="50" d="100"/>
          <a:sy n="50" d="100"/>
        </p:scale>
        <p:origin x="936" y="10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5D9D1-D7B4-4CEE-94B3-337F3C93187B}" type="datetimeFigureOut">
              <a:rPr lang="es-CO" smtClean="0"/>
              <a:t>29/10/2024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985C8-079A-4A1A-9375-C58DB1F7AF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92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985C8-079A-4A1A-9375-C58DB1F7AF48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496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985C8-079A-4A1A-9375-C58DB1F7AF48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1931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985C8-079A-4A1A-9375-C58DB1F7AF48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825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sv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2.sv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sv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4.svg"/><Relationship Id="rId5" Type="http://schemas.openxmlformats.org/officeDocument/2006/relationships/image" Target="../media/image8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7.svg"/><Relationship Id="rId7" Type="http://schemas.openxmlformats.org/officeDocument/2006/relationships/image" Target="../media/image2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2.jpg"/><Relationship Id="rId5" Type="http://schemas.openxmlformats.org/officeDocument/2006/relationships/image" Target="../media/image39.svg"/><Relationship Id="rId10" Type="http://schemas.openxmlformats.org/officeDocument/2006/relationships/image" Target="../media/image41.jpg"/><Relationship Id="rId4" Type="http://schemas.openxmlformats.org/officeDocument/2006/relationships/image" Target="../media/image38.pn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svg"/><Relationship Id="rId7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5.jpe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9.svg"/><Relationship Id="rId18" Type="http://schemas.openxmlformats.org/officeDocument/2006/relationships/image" Target="../media/image49.png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8.png"/><Relationship Id="rId17" Type="http://schemas.openxmlformats.org/officeDocument/2006/relationships/image" Target="../media/image4.svg"/><Relationship Id="rId2" Type="http://schemas.openxmlformats.org/officeDocument/2006/relationships/video" Target="../media/media1.mp4"/><Relationship Id="rId16" Type="http://schemas.openxmlformats.org/officeDocument/2006/relationships/image" Target="../media/image3.png"/><Relationship Id="rId20" Type="http://schemas.openxmlformats.org/officeDocument/2006/relationships/image" Target="../media/image51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37.svg"/><Relationship Id="rId5" Type="http://schemas.microsoft.com/office/2007/relationships/media" Target="../media/media3.mp4"/><Relationship Id="rId15" Type="http://schemas.openxmlformats.org/officeDocument/2006/relationships/image" Target="../media/image8.svg"/><Relationship Id="rId10" Type="http://schemas.openxmlformats.org/officeDocument/2006/relationships/image" Target="../media/image36.png"/><Relationship Id="rId19" Type="http://schemas.openxmlformats.org/officeDocument/2006/relationships/image" Target="../media/image50.png"/><Relationship Id="rId4" Type="http://schemas.openxmlformats.org/officeDocument/2006/relationships/video" Target="../media/media2.mp4"/><Relationship Id="rId9" Type="http://schemas.openxmlformats.org/officeDocument/2006/relationships/image" Target="../media/image2.svg"/><Relationship Id="rId1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3.png"/><Relationship Id="rId5" Type="http://schemas.openxmlformats.org/officeDocument/2006/relationships/image" Target="../media/image36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3.jp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5" Type="http://schemas.openxmlformats.org/officeDocument/2006/relationships/image" Target="../media/image55.jp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Relationship Id="rId1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jp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5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Relationship Id="rId1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5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6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63.emf"/><Relationship Id="rId3" Type="http://schemas.openxmlformats.org/officeDocument/2006/relationships/image" Target="../media/image36.png"/><Relationship Id="rId7" Type="http://schemas.openxmlformats.org/officeDocument/2006/relationships/image" Target="../media/image7.png"/><Relationship Id="rId12" Type="http://schemas.openxmlformats.org/officeDocument/2006/relationships/image" Target="../media/image6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61.emf"/><Relationship Id="rId5" Type="http://schemas.openxmlformats.org/officeDocument/2006/relationships/image" Target="../media/image38.png"/><Relationship Id="rId10" Type="http://schemas.openxmlformats.org/officeDocument/2006/relationships/image" Target="../media/image2.svg"/><Relationship Id="rId4" Type="http://schemas.openxmlformats.org/officeDocument/2006/relationships/image" Target="../media/image37.svg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12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.svg"/><Relationship Id="rId5" Type="http://schemas.openxmlformats.org/officeDocument/2006/relationships/image" Target="../media/image37.svg"/><Relationship Id="rId10" Type="http://schemas.openxmlformats.org/officeDocument/2006/relationships/image" Target="../media/image3.png"/><Relationship Id="rId4" Type="http://schemas.openxmlformats.org/officeDocument/2006/relationships/image" Target="../media/image36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5842" y="1531102"/>
            <a:ext cx="16064624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6"/>
              </a:lnSpc>
            </a:pPr>
            <a:r>
              <a:rPr lang="en-US" sz="6866" spc="-219" dirty="0">
                <a:solidFill>
                  <a:srgbClr val="022033"/>
                </a:solidFill>
                <a:latin typeface="Comica" panose="020B0604020202020204" charset="0"/>
              </a:rPr>
              <a:t>PROCESO DE COMPOSTAJE CON LOMBRIZ ROJA CALIFORNIANA  IMPLEMENTANDO E.M, MELAZA, CASCARILLA DE HUEVO Y CAL </a:t>
            </a:r>
          </a:p>
        </p:txBody>
      </p:sp>
      <p:sp>
        <p:nvSpPr>
          <p:cNvPr id="3" name="Freeform 3"/>
          <p:cNvSpPr/>
          <p:nvPr/>
        </p:nvSpPr>
        <p:spPr>
          <a:xfrm rot="2003101">
            <a:off x="-2878615" y="-3052934"/>
            <a:ext cx="5193683" cy="7478904"/>
          </a:xfrm>
          <a:custGeom>
            <a:avLst/>
            <a:gdLst/>
            <a:ahLst/>
            <a:cxnLst/>
            <a:rect l="l" t="t" r="r" b="b"/>
            <a:pathLst>
              <a:path w="5193683" h="7478904">
                <a:moveTo>
                  <a:pt x="0" y="0"/>
                </a:moveTo>
                <a:lnTo>
                  <a:pt x="5193683" y="0"/>
                </a:lnTo>
                <a:lnTo>
                  <a:pt x="5193683" y="7478904"/>
                </a:lnTo>
                <a:lnTo>
                  <a:pt x="0" y="7478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4811606" y="4654173"/>
            <a:ext cx="5131792" cy="7389780"/>
          </a:xfrm>
          <a:custGeom>
            <a:avLst/>
            <a:gdLst/>
            <a:ahLst/>
            <a:cxnLst/>
            <a:rect l="l" t="t" r="r" b="b"/>
            <a:pathLst>
              <a:path w="5131792" h="7389780">
                <a:moveTo>
                  <a:pt x="0" y="0"/>
                </a:moveTo>
                <a:lnTo>
                  <a:pt x="5131792" y="0"/>
                </a:lnTo>
                <a:lnTo>
                  <a:pt x="5131792" y="7389779"/>
                </a:lnTo>
                <a:lnTo>
                  <a:pt x="0" y="738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751386" y="5254004"/>
            <a:ext cx="5054460" cy="7278423"/>
          </a:xfrm>
          <a:custGeom>
            <a:avLst/>
            <a:gdLst/>
            <a:ahLst/>
            <a:cxnLst/>
            <a:rect l="l" t="t" r="r" b="b"/>
            <a:pathLst>
              <a:path w="5054460" h="7278423">
                <a:moveTo>
                  <a:pt x="0" y="0"/>
                </a:moveTo>
                <a:lnTo>
                  <a:pt x="5054461" y="0"/>
                </a:lnTo>
                <a:lnTo>
                  <a:pt x="5054461" y="7278423"/>
                </a:lnTo>
                <a:lnTo>
                  <a:pt x="0" y="7278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5298374" y="-2584727"/>
            <a:ext cx="3589899" cy="5169454"/>
          </a:xfrm>
          <a:custGeom>
            <a:avLst/>
            <a:gdLst/>
            <a:ahLst/>
            <a:cxnLst/>
            <a:rect l="l" t="t" r="r" b="b"/>
            <a:pathLst>
              <a:path w="3589899" h="5169454">
                <a:moveTo>
                  <a:pt x="0" y="0"/>
                </a:moveTo>
                <a:lnTo>
                  <a:pt x="3589899" y="0"/>
                </a:lnTo>
                <a:lnTo>
                  <a:pt x="3589899" y="5169454"/>
                </a:lnTo>
                <a:lnTo>
                  <a:pt x="0" y="51694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4572000" y="4762756"/>
            <a:ext cx="5284632" cy="5345094"/>
          </a:xfrm>
          <a:custGeom>
            <a:avLst/>
            <a:gdLst/>
            <a:ahLst/>
            <a:cxnLst/>
            <a:rect l="l" t="t" r="r" b="b"/>
            <a:pathLst>
              <a:path w="5284632" h="5345094">
                <a:moveTo>
                  <a:pt x="0" y="0"/>
                </a:moveTo>
                <a:lnTo>
                  <a:pt x="5284632" y="0"/>
                </a:lnTo>
                <a:lnTo>
                  <a:pt x="5284632" y="5345094"/>
                </a:lnTo>
                <a:lnTo>
                  <a:pt x="0" y="53450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8389" t="-33905" r="-47100" b="-6925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9732614" y="6292286"/>
            <a:ext cx="6060861" cy="1350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1"/>
              </a:lnSpc>
            </a:pPr>
            <a:r>
              <a:rPr lang="en-US" sz="2446" spc="251">
                <a:solidFill>
                  <a:srgbClr val="022033"/>
                </a:solidFill>
                <a:latin typeface="Roboto Bold"/>
              </a:rPr>
              <a:t>ZHARICK BALLESTEROS </a:t>
            </a:r>
          </a:p>
          <a:p>
            <a:pPr algn="ctr">
              <a:lnSpc>
                <a:spcPts val="3571"/>
              </a:lnSpc>
            </a:pPr>
            <a:r>
              <a:rPr lang="en-US" sz="2446" spc="251">
                <a:solidFill>
                  <a:srgbClr val="022033"/>
                </a:solidFill>
                <a:latin typeface="Roboto Bold"/>
              </a:rPr>
              <a:t>DANIELA RAMOS </a:t>
            </a:r>
          </a:p>
          <a:p>
            <a:pPr algn="ctr">
              <a:lnSpc>
                <a:spcPts val="3571"/>
              </a:lnSpc>
            </a:pPr>
            <a:r>
              <a:rPr lang="en-US" sz="2446" spc="251">
                <a:solidFill>
                  <a:srgbClr val="022033"/>
                </a:solidFill>
                <a:latin typeface="Roboto Bold"/>
              </a:rPr>
              <a:t>HERBY MURCIA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99711">
            <a:off x="-655568" y="-1518296"/>
            <a:ext cx="2854186" cy="4110028"/>
          </a:xfrm>
          <a:custGeom>
            <a:avLst/>
            <a:gdLst/>
            <a:ahLst/>
            <a:cxnLst/>
            <a:rect l="l" t="t" r="r" b="b"/>
            <a:pathLst>
              <a:path w="2854186" h="4110028">
                <a:moveTo>
                  <a:pt x="0" y="0"/>
                </a:moveTo>
                <a:lnTo>
                  <a:pt x="2854186" y="0"/>
                </a:lnTo>
                <a:lnTo>
                  <a:pt x="2854186" y="4110028"/>
                </a:lnTo>
                <a:lnTo>
                  <a:pt x="0" y="41100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 rot="2003101">
            <a:off x="16123077" y="5820364"/>
            <a:ext cx="4329846" cy="6234978"/>
          </a:xfrm>
          <a:custGeom>
            <a:avLst/>
            <a:gdLst/>
            <a:ahLst/>
            <a:cxnLst/>
            <a:rect l="l" t="t" r="r" b="b"/>
            <a:pathLst>
              <a:path w="4329846" h="6234978">
                <a:moveTo>
                  <a:pt x="0" y="0"/>
                </a:moveTo>
                <a:lnTo>
                  <a:pt x="4329846" y="0"/>
                </a:lnTo>
                <a:lnTo>
                  <a:pt x="4329846" y="6234978"/>
                </a:lnTo>
                <a:lnTo>
                  <a:pt x="0" y="62349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588805" y="4932293"/>
            <a:ext cx="4548586" cy="4548586"/>
          </a:xfrm>
          <a:custGeom>
            <a:avLst/>
            <a:gdLst/>
            <a:ahLst/>
            <a:cxnLst/>
            <a:rect l="l" t="t" r="r" b="b"/>
            <a:pathLst>
              <a:path w="4548586" h="4548586">
                <a:moveTo>
                  <a:pt x="0" y="0"/>
                </a:moveTo>
                <a:lnTo>
                  <a:pt x="4548586" y="0"/>
                </a:lnTo>
                <a:lnTo>
                  <a:pt x="4548586" y="4548586"/>
                </a:lnTo>
                <a:lnTo>
                  <a:pt x="0" y="45485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4433167" y="3497325"/>
            <a:ext cx="3386667" cy="2057400"/>
          </a:xfrm>
          <a:custGeom>
            <a:avLst/>
            <a:gdLst/>
            <a:ahLst/>
            <a:cxnLst/>
            <a:rect l="l" t="t" r="r" b="b"/>
            <a:pathLst>
              <a:path w="3386667" h="2057400">
                <a:moveTo>
                  <a:pt x="0" y="0"/>
                </a:moveTo>
                <a:lnTo>
                  <a:pt x="3386667" y="0"/>
                </a:lnTo>
                <a:lnTo>
                  <a:pt x="338666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>
            <a:off x="10821331" y="3140519"/>
            <a:ext cx="5505064" cy="6024773"/>
          </a:xfrm>
          <a:custGeom>
            <a:avLst/>
            <a:gdLst/>
            <a:ahLst/>
            <a:cxnLst/>
            <a:rect l="l" t="t" r="r" b="b"/>
            <a:pathLst>
              <a:path w="5505064" h="6024773">
                <a:moveTo>
                  <a:pt x="0" y="0"/>
                </a:moveTo>
                <a:lnTo>
                  <a:pt x="5505065" y="0"/>
                </a:lnTo>
                <a:lnTo>
                  <a:pt x="5505065" y="6024774"/>
                </a:lnTo>
                <a:lnTo>
                  <a:pt x="0" y="60247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5661266" y="6557550"/>
            <a:ext cx="5160066" cy="3142111"/>
          </a:xfrm>
          <a:custGeom>
            <a:avLst/>
            <a:gdLst/>
            <a:ahLst/>
            <a:cxnLst/>
            <a:rect l="l" t="t" r="r" b="b"/>
            <a:pathLst>
              <a:path w="5160066" h="3142111">
                <a:moveTo>
                  <a:pt x="0" y="0"/>
                </a:moveTo>
                <a:lnTo>
                  <a:pt x="5160065" y="0"/>
                </a:lnTo>
                <a:lnTo>
                  <a:pt x="5160065" y="3142112"/>
                </a:lnTo>
                <a:lnTo>
                  <a:pt x="0" y="31421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771525" y="1777247"/>
            <a:ext cx="16744950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55"/>
              </a:lnSpc>
            </a:pPr>
            <a:r>
              <a:rPr lang="en-US" sz="9408" spc="-780">
                <a:solidFill>
                  <a:srgbClr val="022033"/>
                </a:solidFill>
                <a:latin typeface="Comica"/>
              </a:rPr>
              <a:t>¿POR </a:t>
            </a:r>
            <a:r>
              <a:rPr lang="en-US" sz="9408" spc="-780">
                <a:solidFill>
                  <a:srgbClr val="022033"/>
                </a:solidFill>
                <a:latin typeface="Comica" panose="020B0604020202020204" charset="0"/>
              </a:rPr>
              <a:t>QUE</a:t>
            </a:r>
            <a:r>
              <a:rPr lang="en-US" sz="9408" spc="-780">
                <a:solidFill>
                  <a:srgbClr val="022033"/>
                </a:solidFill>
                <a:latin typeface="Comica"/>
              </a:rPr>
              <a:t> DEL PROYECTO 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66102" y="4328595"/>
            <a:ext cx="3478005" cy="404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¿HUMUS?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59436" y="8749577"/>
            <a:ext cx="4340930" cy="4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512" lvl="1" indent="-294756">
              <a:lnSpc>
                <a:spcPts val="2512"/>
              </a:lnSpc>
              <a:buFont typeface="Arial"/>
              <a:buChar char="•"/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REQUERIMIENTOS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05105" y="7010400"/>
            <a:ext cx="3629458" cy="4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512" lvl="1" indent="-294756">
              <a:lnSpc>
                <a:spcPts val="2512"/>
              </a:lnSpc>
              <a:buFont typeface="Arial"/>
              <a:buChar char="•"/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SUELOS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75518" y="7523489"/>
            <a:ext cx="3872249" cy="4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512" lvl="1" indent="-294756">
              <a:lnSpc>
                <a:spcPts val="2512"/>
              </a:lnSpc>
              <a:buFont typeface="Arial"/>
              <a:buChar char="•"/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PRODUCCION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59436" y="8138131"/>
            <a:ext cx="3872249" cy="4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512" lvl="1" indent="-294756">
              <a:lnSpc>
                <a:spcPts val="2512"/>
              </a:lnSpc>
              <a:buFont typeface="Arial"/>
              <a:buChar char="•"/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COSTOS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9057" y="525129"/>
            <a:ext cx="8934327" cy="1007142"/>
          </a:xfrm>
          <a:custGeom>
            <a:avLst/>
            <a:gdLst/>
            <a:ahLst/>
            <a:cxnLst/>
            <a:rect l="l" t="t" r="r" b="b"/>
            <a:pathLst>
              <a:path w="8934327" h="1007142">
                <a:moveTo>
                  <a:pt x="0" y="0"/>
                </a:moveTo>
                <a:lnTo>
                  <a:pt x="8934327" y="0"/>
                </a:lnTo>
                <a:lnTo>
                  <a:pt x="8934327" y="1007142"/>
                </a:lnTo>
                <a:lnTo>
                  <a:pt x="0" y="100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 rot="18021488">
            <a:off x="13287641" y="-502751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01842" y="4071337"/>
            <a:ext cx="7112321" cy="3679435"/>
          </a:xfrm>
          <a:custGeom>
            <a:avLst/>
            <a:gdLst/>
            <a:ahLst/>
            <a:cxnLst/>
            <a:rect l="l" t="t" r="r" b="b"/>
            <a:pathLst>
              <a:path w="7112321" h="3679435">
                <a:moveTo>
                  <a:pt x="0" y="0"/>
                </a:moveTo>
                <a:lnTo>
                  <a:pt x="7112322" y="0"/>
                </a:lnTo>
                <a:lnTo>
                  <a:pt x="7112322" y="3679434"/>
                </a:lnTo>
                <a:lnTo>
                  <a:pt x="0" y="36794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5721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10097813" y="3199249"/>
            <a:ext cx="7340393" cy="2611102"/>
          </a:xfrm>
          <a:custGeom>
            <a:avLst/>
            <a:gdLst/>
            <a:ahLst/>
            <a:cxnLst/>
            <a:rect l="l" t="t" r="r" b="b"/>
            <a:pathLst>
              <a:path w="7340393" h="2611102">
                <a:moveTo>
                  <a:pt x="0" y="0"/>
                </a:moveTo>
                <a:lnTo>
                  <a:pt x="7340393" y="0"/>
                </a:lnTo>
                <a:lnTo>
                  <a:pt x="7340393" y="2611102"/>
                </a:lnTo>
                <a:lnTo>
                  <a:pt x="0" y="26111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>
            <a:off x="8375848" y="5911054"/>
            <a:ext cx="4395066" cy="4222334"/>
          </a:xfrm>
          <a:custGeom>
            <a:avLst/>
            <a:gdLst/>
            <a:ahLst/>
            <a:cxnLst/>
            <a:rect l="l" t="t" r="r" b="b"/>
            <a:pathLst>
              <a:path w="4395066" h="4222334">
                <a:moveTo>
                  <a:pt x="0" y="0"/>
                </a:moveTo>
                <a:lnTo>
                  <a:pt x="4395066" y="0"/>
                </a:lnTo>
                <a:lnTo>
                  <a:pt x="4395066" y="4222334"/>
                </a:lnTo>
                <a:lnTo>
                  <a:pt x="0" y="4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1263309" y="785951"/>
            <a:ext cx="6550855" cy="609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8"/>
              </a:lnSpc>
            </a:pPr>
            <a:r>
              <a:rPr lang="en-US" sz="4813" spc="269">
                <a:solidFill>
                  <a:srgbClr val="000000"/>
                </a:solidFill>
                <a:latin typeface="The Youngest"/>
              </a:rPr>
              <a:t>ANTECEDENTES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53074" y="2157134"/>
            <a:ext cx="9473828" cy="48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3861" spc="216">
                <a:solidFill>
                  <a:srgbClr val="022033"/>
                </a:solidFill>
                <a:latin typeface="Bree Serif"/>
              </a:rPr>
              <a:t>REFERENTES BIBLIOGRAFICOS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 rot="-5153998">
            <a:off x="5845353" y="5304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>
            <a:off x="382010" y="3824196"/>
            <a:ext cx="5220860" cy="5087966"/>
          </a:xfrm>
          <a:custGeom>
            <a:avLst/>
            <a:gdLst/>
            <a:ahLst/>
            <a:cxnLst/>
            <a:rect l="l" t="t" r="r" b="b"/>
            <a:pathLst>
              <a:path w="5220860" h="5087966">
                <a:moveTo>
                  <a:pt x="0" y="0"/>
                </a:moveTo>
                <a:lnTo>
                  <a:pt x="5220861" y="0"/>
                </a:lnTo>
                <a:lnTo>
                  <a:pt x="5220861" y="5087965"/>
                </a:lnTo>
                <a:lnTo>
                  <a:pt x="0" y="50879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6178194" y="4665388"/>
            <a:ext cx="5768446" cy="5621612"/>
          </a:xfrm>
          <a:custGeom>
            <a:avLst/>
            <a:gdLst/>
            <a:ahLst/>
            <a:cxnLst/>
            <a:rect l="l" t="t" r="r" b="b"/>
            <a:pathLst>
              <a:path w="5768446" h="5621612">
                <a:moveTo>
                  <a:pt x="0" y="0"/>
                </a:moveTo>
                <a:lnTo>
                  <a:pt x="5768446" y="0"/>
                </a:lnTo>
                <a:lnTo>
                  <a:pt x="5768446" y="5621612"/>
                </a:lnTo>
                <a:lnTo>
                  <a:pt x="0" y="5621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2603694" y="3208633"/>
            <a:ext cx="4861740" cy="4737987"/>
          </a:xfrm>
          <a:custGeom>
            <a:avLst/>
            <a:gdLst/>
            <a:ahLst/>
            <a:cxnLst/>
            <a:rect l="l" t="t" r="r" b="b"/>
            <a:pathLst>
              <a:path w="4861740" h="4737987">
                <a:moveTo>
                  <a:pt x="0" y="0"/>
                </a:moveTo>
                <a:lnTo>
                  <a:pt x="4861740" y="0"/>
                </a:lnTo>
                <a:lnTo>
                  <a:pt x="4861740" y="4737986"/>
                </a:lnTo>
                <a:lnTo>
                  <a:pt x="0" y="47379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3775312" y="789614"/>
            <a:ext cx="10205142" cy="3034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DIRECTORIO EJECUTIVO </a:t>
            </a:r>
          </a:p>
        </p:txBody>
      </p:sp>
      <p:sp>
        <p:nvSpPr>
          <p:cNvPr id="10" name="Freeform 10"/>
          <p:cNvSpPr/>
          <p:nvPr/>
        </p:nvSpPr>
        <p:spPr>
          <a:xfrm rot="-3299222">
            <a:off x="14646047" y="-2811839"/>
            <a:ext cx="4426411" cy="6374031"/>
          </a:xfrm>
          <a:custGeom>
            <a:avLst/>
            <a:gdLst/>
            <a:ahLst/>
            <a:cxnLst/>
            <a:rect l="l" t="t" r="r" b="b"/>
            <a:pathLst>
              <a:path w="4426411" h="6374031">
                <a:moveTo>
                  <a:pt x="0" y="0"/>
                </a:moveTo>
                <a:lnTo>
                  <a:pt x="4426411" y="0"/>
                </a:lnTo>
                <a:lnTo>
                  <a:pt x="4426411" y="6374031"/>
                </a:lnTo>
                <a:lnTo>
                  <a:pt x="0" y="63740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>
          <a:xfrm rot="5400000">
            <a:off x="5993366" y="-3755192"/>
            <a:ext cx="3654984" cy="5263177"/>
          </a:xfrm>
          <a:custGeom>
            <a:avLst/>
            <a:gdLst/>
            <a:ahLst/>
            <a:cxnLst/>
            <a:rect l="l" t="t" r="r" b="b"/>
            <a:pathLst>
              <a:path w="3654984" h="5263177">
                <a:moveTo>
                  <a:pt x="0" y="0"/>
                </a:moveTo>
                <a:lnTo>
                  <a:pt x="3654984" y="0"/>
                </a:lnTo>
                <a:lnTo>
                  <a:pt x="3654984" y="5263178"/>
                </a:lnTo>
                <a:lnTo>
                  <a:pt x="0" y="5263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" name="TextBox 12"/>
          <p:cNvSpPr txBox="1"/>
          <p:nvPr/>
        </p:nvSpPr>
        <p:spPr>
          <a:xfrm>
            <a:off x="593544" y="4203302"/>
            <a:ext cx="4774574" cy="1408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2"/>
              </a:lnSpc>
              <a:spcBef>
                <a:spcPct val="0"/>
              </a:spcBef>
            </a:pPr>
            <a:r>
              <a:rPr lang="en-US" sz="3837" spc="214">
                <a:solidFill>
                  <a:srgbClr val="022033"/>
                </a:solidFill>
                <a:latin typeface="Comica"/>
              </a:rPr>
              <a:t>RECURSOS HUMANOS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94510" y="4868763"/>
            <a:ext cx="4766747" cy="1274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DIRECTOR FINANCIERO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00438" y="3351479"/>
            <a:ext cx="4458862" cy="1274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DIRECTOR DE OPERACIONES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9193" y="6057889"/>
            <a:ext cx="4360077" cy="1559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0"/>
              </a:lnSpc>
              <a:spcBef>
                <a:spcPct val="0"/>
              </a:spcBef>
            </a:pPr>
            <a:r>
              <a:rPr lang="en-US" sz="2178" spc="122" dirty="0">
                <a:solidFill>
                  <a:srgbClr val="022033"/>
                </a:solidFill>
                <a:latin typeface="Comica Bold"/>
              </a:rPr>
              <a:t>ES UN LÍDER CLAVE EN LA GESTIÓN DEL CAPITAL HUMANO DE UNA ORGANIZACIÓN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03387" y="6589434"/>
            <a:ext cx="4718059" cy="2650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6"/>
              </a:lnSpc>
              <a:spcBef>
                <a:spcPct val="0"/>
              </a:spcBef>
            </a:pPr>
            <a:r>
              <a:rPr lang="en-US" sz="2140" spc="119">
                <a:solidFill>
                  <a:srgbClr val="022033"/>
                </a:solidFill>
                <a:latin typeface="Comica Bold"/>
              </a:rPr>
              <a:t> Desarrolla planes estratégicos a largo plazo para la gestión financiera de la empresa, incluyendo presupuestos, pronósticos financieros y análisis de inversiones.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73534" y="5067300"/>
            <a:ext cx="4322060" cy="169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spc="106" dirty="0">
                <a:solidFill>
                  <a:srgbClr val="022033"/>
                </a:solidFill>
                <a:latin typeface="Comica Bold"/>
              </a:rPr>
              <a:t>ES UN LÍDER CLAVE EN LA GESTIÓN DE LAS OPERACIONES DE PRODUCCIÓN EN UNA EMPRESA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32594" y="-382367"/>
            <a:ext cx="9289446" cy="11051733"/>
            <a:chOff x="0" y="0"/>
            <a:chExt cx="2446603" cy="2910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6603" cy="2910745"/>
            </a:xfrm>
            <a:custGeom>
              <a:avLst/>
              <a:gdLst/>
              <a:ahLst/>
              <a:cxnLst/>
              <a:rect l="l" t="t" r="r" b="b"/>
              <a:pathLst>
                <a:path w="2446603" h="2910745">
                  <a:moveTo>
                    <a:pt x="0" y="0"/>
                  </a:moveTo>
                  <a:lnTo>
                    <a:pt x="2446603" y="0"/>
                  </a:lnTo>
                  <a:lnTo>
                    <a:pt x="2446603" y="2910745"/>
                  </a:lnTo>
                  <a:lnTo>
                    <a:pt x="0" y="29107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46603" cy="2948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4348846" y="1889331"/>
            <a:ext cx="10347488" cy="6936686"/>
          </a:xfrm>
          <a:custGeom>
            <a:avLst/>
            <a:gdLst/>
            <a:ahLst/>
            <a:cxnLst/>
            <a:rect l="l" t="t" r="r" b="b"/>
            <a:pathLst>
              <a:path w="9482733" h="6936686">
                <a:moveTo>
                  <a:pt x="0" y="0"/>
                </a:moveTo>
                <a:lnTo>
                  <a:pt x="9482733" y="0"/>
                </a:lnTo>
                <a:lnTo>
                  <a:pt x="9482733" y="6936686"/>
                </a:lnTo>
                <a:lnTo>
                  <a:pt x="0" y="69366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22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9669227" flipH="1">
            <a:off x="12496630" y="2866620"/>
            <a:ext cx="2084680" cy="488952"/>
          </a:xfrm>
          <a:custGeom>
            <a:avLst/>
            <a:gdLst/>
            <a:ahLst/>
            <a:cxnLst/>
            <a:rect l="l" t="t" r="r" b="b"/>
            <a:pathLst>
              <a:path w="2084680" h="488952">
                <a:moveTo>
                  <a:pt x="2084680" y="0"/>
                </a:moveTo>
                <a:lnTo>
                  <a:pt x="0" y="0"/>
                </a:lnTo>
                <a:lnTo>
                  <a:pt x="0" y="488952"/>
                </a:lnTo>
                <a:lnTo>
                  <a:pt x="2084680" y="488952"/>
                </a:lnTo>
                <a:lnTo>
                  <a:pt x="208468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2462754" flipH="1">
            <a:off x="12334869" y="1500055"/>
            <a:ext cx="2168419" cy="1119693"/>
          </a:xfrm>
          <a:custGeom>
            <a:avLst/>
            <a:gdLst/>
            <a:ahLst/>
            <a:cxnLst/>
            <a:rect l="l" t="t" r="r" b="b"/>
            <a:pathLst>
              <a:path w="2168419" h="1119693">
                <a:moveTo>
                  <a:pt x="2168419" y="0"/>
                </a:moveTo>
                <a:lnTo>
                  <a:pt x="0" y="0"/>
                </a:lnTo>
                <a:lnTo>
                  <a:pt x="0" y="1119693"/>
                </a:lnTo>
                <a:lnTo>
                  <a:pt x="2168419" y="1119693"/>
                </a:lnTo>
                <a:lnTo>
                  <a:pt x="21684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Freeform 18"/>
          <p:cNvSpPr/>
          <p:nvPr/>
        </p:nvSpPr>
        <p:spPr>
          <a:xfrm rot="-8100000" flipH="1">
            <a:off x="4014427" y="7382418"/>
            <a:ext cx="2385523" cy="559514"/>
          </a:xfrm>
          <a:custGeom>
            <a:avLst/>
            <a:gdLst/>
            <a:ahLst/>
            <a:cxnLst/>
            <a:rect l="l" t="t" r="r" b="b"/>
            <a:pathLst>
              <a:path w="2385523" h="559514">
                <a:moveTo>
                  <a:pt x="2385523" y="0"/>
                </a:moveTo>
                <a:lnTo>
                  <a:pt x="0" y="0"/>
                </a:lnTo>
                <a:lnTo>
                  <a:pt x="0" y="559513"/>
                </a:lnTo>
                <a:lnTo>
                  <a:pt x="2385523" y="559513"/>
                </a:lnTo>
                <a:lnTo>
                  <a:pt x="23855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3" name="Freeform 23"/>
          <p:cNvSpPr/>
          <p:nvPr/>
        </p:nvSpPr>
        <p:spPr>
          <a:xfrm rot="9518509" flipH="1">
            <a:off x="12551154" y="3623909"/>
            <a:ext cx="2036202" cy="477582"/>
          </a:xfrm>
          <a:custGeom>
            <a:avLst/>
            <a:gdLst/>
            <a:ahLst/>
            <a:cxnLst/>
            <a:rect l="l" t="t" r="r" b="b"/>
            <a:pathLst>
              <a:path w="2036202" h="477582">
                <a:moveTo>
                  <a:pt x="2036202" y="0"/>
                </a:moveTo>
                <a:lnTo>
                  <a:pt x="0" y="0"/>
                </a:lnTo>
                <a:lnTo>
                  <a:pt x="0" y="477582"/>
                </a:lnTo>
                <a:lnTo>
                  <a:pt x="2036202" y="477582"/>
                </a:lnTo>
                <a:lnTo>
                  <a:pt x="20362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5" name="Freeform 25"/>
          <p:cNvSpPr/>
          <p:nvPr/>
        </p:nvSpPr>
        <p:spPr>
          <a:xfrm rot="-9115335" flipH="1">
            <a:off x="13228717" y="4850887"/>
            <a:ext cx="1787139" cy="419165"/>
          </a:xfrm>
          <a:custGeom>
            <a:avLst/>
            <a:gdLst/>
            <a:ahLst/>
            <a:cxnLst/>
            <a:rect l="l" t="t" r="r" b="b"/>
            <a:pathLst>
              <a:path w="1787139" h="419165">
                <a:moveTo>
                  <a:pt x="1787139" y="0"/>
                </a:moveTo>
                <a:lnTo>
                  <a:pt x="0" y="0"/>
                </a:lnTo>
                <a:lnTo>
                  <a:pt x="0" y="419165"/>
                </a:lnTo>
                <a:lnTo>
                  <a:pt x="1787139" y="419165"/>
                </a:lnTo>
                <a:lnTo>
                  <a:pt x="17871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6" name="Freeform 26"/>
          <p:cNvSpPr/>
          <p:nvPr/>
        </p:nvSpPr>
        <p:spPr>
          <a:xfrm rot="9563382" flipH="1">
            <a:off x="12480350" y="5797067"/>
            <a:ext cx="1705760" cy="400078"/>
          </a:xfrm>
          <a:custGeom>
            <a:avLst/>
            <a:gdLst/>
            <a:ahLst/>
            <a:cxnLst/>
            <a:rect l="l" t="t" r="r" b="b"/>
            <a:pathLst>
              <a:path w="1705760" h="400078">
                <a:moveTo>
                  <a:pt x="1705760" y="0"/>
                </a:moveTo>
                <a:lnTo>
                  <a:pt x="0" y="0"/>
                </a:lnTo>
                <a:lnTo>
                  <a:pt x="0" y="400078"/>
                </a:lnTo>
                <a:lnTo>
                  <a:pt x="1705760" y="400078"/>
                </a:lnTo>
                <a:lnTo>
                  <a:pt x="17057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3" name="Freeform 33"/>
          <p:cNvSpPr/>
          <p:nvPr/>
        </p:nvSpPr>
        <p:spPr>
          <a:xfrm rot="-9587375" flipH="1">
            <a:off x="12716375" y="6481583"/>
            <a:ext cx="1705760" cy="400078"/>
          </a:xfrm>
          <a:custGeom>
            <a:avLst/>
            <a:gdLst/>
            <a:ahLst/>
            <a:cxnLst/>
            <a:rect l="l" t="t" r="r" b="b"/>
            <a:pathLst>
              <a:path w="1705760" h="400078">
                <a:moveTo>
                  <a:pt x="1705760" y="0"/>
                </a:moveTo>
                <a:lnTo>
                  <a:pt x="0" y="0"/>
                </a:lnTo>
                <a:lnTo>
                  <a:pt x="0" y="400078"/>
                </a:lnTo>
                <a:lnTo>
                  <a:pt x="1705760" y="400078"/>
                </a:lnTo>
                <a:lnTo>
                  <a:pt x="17057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FBC8319-BD31-E11B-0DBE-DD8C9950A8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08" y="-202600"/>
            <a:ext cx="7603320" cy="106921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6651" y="3164432"/>
            <a:ext cx="9142931" cy="3958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9950" spc="-1491" dirty="0">
                <a:solidFill>
                  <a:srgbClr val="022033"/>
                </a:solidFill>
                <a:latin typeface="Comica"/>
              </a:rPr>
              <a:t>DIAGRAMA DE FLUJO</a:t>
            </a:r>
          </a:p>
        </p:txBody>
      </p:sp>
      <p:sp>
        <p:nvSpPr>
          <p:cNvPr id="3" name="Freeform 3"/>
          <p:cNvSpPr/>
          <p:nvPr/>
        </p:nvSpPr>
        <p:spPr>
          <a:xfrm rot="2003101">
            <a:off x="-2370252" y="-448062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5005430" y="3431624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052994" y="4893135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2587910" y="-553115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938029" y="6672994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4173850" y="-633529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E3E71F6-04F3-499E-8DA7-D84AE285D8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717" y="-1"/>
            <a:ext cx="717112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7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1231838">
            <a:off x="7294118" y="-293525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774620" y="401844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13527412" y="3693645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3761538" y="760795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7A1049D-899F-4907-8C41-3147F17651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55" y="95396"/>
            <a:ext cx="7241084" cy="9906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FB7EF4E-1F92-423D-8806-7BFDC14EFF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42" y="226873"/>
            <a:ext cx="7305377" cy="963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24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1727319" y="4788613"/>
            <a:ext cx="5512038" cy="7937335"/>
          </a:xfrm>
          <a:custGeom>
            <a:avLst/>
            <a:gdLst/>
            <a:ahLst/>
            <a:cxnLst/>
            <a:rect l="l" t="t" r="r" b="b"/>
            <a:pathLst>
              <a:path w="5512038" h="7937335">
                <a:moveTo>
                  <a:pt x="0" y="0"/>
                </a:moveTo>
                <a:lnTo>
                  <a:pt x="5512038" y="0"/>
                </a:lnTo>
                <a:lnTo>
                  <a:pt x="5512038" y="7937335"/>
                </a:lnTo>
                <a:lnTo>
                  <a:pt x="0" y="7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 rot="9249363">
            <a:off x="14380156" y="-2641973"/>
            <a:ext cx="4772346" cy="6872179"/>
          </a:xfrm>
          <a:custGeom>
            <a:avLst/>
            <a:gdLst/>
            <a:ahLst/>
            <a:cxnLst/>
            <a:rect l="l" t="t" r="r" b="b"/>
            <a:pathLst>
              <a:path w="4772346" h="6872179">
                <a:moveTo>
                  <a:pt x="0" y="0"/>
                </a:moveTo>
                <a:lnTo>
                  <a:pt x="4772347" y="0"/>
                </a:lnTo>
                <a:lnTo>
                  <a:pt x="4772347" y="6872178"/>
                </a:lnTo>
                <a:lnTo>
                  <a:pt x="0" y="68721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8841653" y="3637301"/>
            <a:ext cx="7349192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 dirty="0">
                <a:solidFill>
                  <a:srgbClr val="022033"/>
                </a:solidFill>
                <a:latin typeface="Comica"/>
              </a:rPr>
              <a:t>VISION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69874" y="5360272"/>
            <a:ext cx="9692749" cy="4727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5"/>
              </a:lnSpc>
            </a:pPr>
            <a:r>
              <a:rPr lang="en-US" sz="2700" spc="123" dirty="0">
                <a:solidFill>
                  <a:srgbClr val="022033"/>
                </a:solidFill>
                <a:latin typeface="Comica"/>
              </a:rPr>
              <a:t>Para </a:t>
            </a:r>
            <a:r>
              <a:rPr lang="en-US" sz="2700" spc="123" dirty="0" err="1">
                <a:solidFill>
                  <a:srgbClr val="022033"/>
                </a:solidFill>
                <a:latin typeface="Comica"/>
              </a:rPr>
              <a:t>el</a:t>
            </a:r>
            <a:r>
              <a:rPr lang="en-US" sz="2700" spc="123" dirty="0">
                <a:solidFill>
                  <a:srgbClr val="022033"/>
                </a:solidFill>
                <a:latin typeface="Comica"/>
              </a:rPr>
              <a:t> 2027 </a:t>
            </a:r>
            <a:r>
              <a:rPr lang="en-US" sz="2700" spc="123" dirty="0" err="1">
                <a:solidFill>
                  <a:srgbClr val="022033"/>
                </a:solidFill>
                <a:latin typeface="Comica"/>
              </a:rPr>
              <a:t>queremoS</a:t>
            </a:r>
            <a:r>
              <a:rPr lang="en-US" sz="2700" spc="123" dirty="0">
                <a:solidFill>
                  <a:srgbClr val="022033"/>
                </a:solidFill>
                <a:latin typeface="Comica"/>
              </a:rPr>
              <a:t> SER  LÍDERES EN LA PRODUCCIÓN Y COMERCIALIZACIÓN DE HUMUS DE LOMBRIZ. BUSCAMOS SER RECONOCIDOS POR LA ALTA CALIDAD DE NUESTRO PRODUCTO Y NUESTRO COMPROMISO CON EL MEDIO AMBIENTE. QUEREMOS SER UNA EMPRESA INNOVADORA EN TÉCNICAS DE PRODUCCIÓN DE ABONO ORGÁNICO Y QUE NUESTRA EMPRESA SEA RECONOCIDA A NIVEL MUNICIPAL POR SU INNOVACIÓN Y CALIDAD DEL PRODUCTO BENEFICIANDO AL CONSUMIDOR. </a:t>
            </a:r>
          </a:p>
          <a:p>
            <a:pPr>
              <a:lnSpc>
                <a:spcPts val="3095"/>
              </a:lnSpc>
              <a:spcBef>
                <a:spcPct val="0"/>
              </a:spcBef>
            </a:pPr>
            <a:endParaRPr lang="en-US" sz="2211" spc="123" dirty="0">
              <a:solidFill>
                <a:srgbClr val="022033"/>
              </a:solidFill>
              <a:latin typeface="Comica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3386" y="2194501"/>
            <a:ext cx="9015203" cy="294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81"/>
              </a:lnSpc>
            </a:pPr>
            <a:r>
              <a:rPr lang="en-US" sz="2772" spc="155" dirty="0">
                <a:solidFill>
                  <a:srgbClr val="022033"/>
                </a:solidFill>
                <a:latin typeface="Comica"/>
              </a:rPr>
              <a:t>PRODUCIR ABONO DE ALTA CALIDAD DE FORMA SOSTENIBLE Y PROMOVER LA SALUD Y SATISFACCIÓN DE LOS CULTIVOS DE NUESTROS CONSUMIDORES Y TRABAJADORES. </a:t>
            </a:r>
          </a:p>
          <a:p>
            <a:pPr>
              <a:lnSpc>
                <a:spcPts val="3881"/>
              </a:lnSpc>
              <a:spcBef>
                <a:spcPct val="0"/>
              </a:spcBef>
            </a:pPr>
            <a:endParaRPr lang="en-US" sz="2772" spc="155" dirty="0">
              <a:solidFill>
                <a:srgbClr val="022033"/>
              </a:solidFill>
              <a:latin typeface="Comic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92461" y="626905"/>
            <a:ext cx="7349192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 dirty="0">
                <a:solidFill>
                  <a:srgbClr val="022033"/>
                </a:solidFill>
                <a:latin typeface="Comica"/>
              </a:rPr>
              <a:t>MISION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B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511121">
            <a:off x="-1930522" y="4336921"/>
            <a:ext cx="3130252" cy="4507563"/>
          </a:xfrm>
          <a:custGeom>
            <a:avLst/>
            <a:gdLst/>
            <a:ahLst/>
            <a:cxnLst/>
            <a:rect l="l" t="t" r="r" b="b"/>
            <a:pathLst>
              <a:path w="3130252" h="4507563">
                <a:moveTo>
                  <a:pt x="0" y="0"/>
                </a:moveTo>
                <a:lnTo>
                  <a:pt x="3130252" y="0"/>
                </a:lnTo>
                <a:lnTo>
                  <a:pt x="3130252" y="4507563"/>
                </a:lnTo>
                <a:lnTo>
                  <a:pt x="0" y="45075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 rot="103208">
            <a:off x="16932795" y="2241256"/>
            <a:ext cx="3230174" cy="4651451"/>
          </a:xfrm>
          <a:custGeom>
            <a:avLst/>
            <a:gdLst/>
            <a:ahLst/>
            <a:cxnLst/>
            <a:rect l="l" t="t" r="r" b="b"/>
            <a:pathLst>
              <a:path w="3230174" h="4651451">
                <a:moveTo>
                  <a:pt x="0" y="0"/>
                </a:moveTo>
                <a:lnTo>
                  <a:pt x="3230174" y="0"/>
                </a:lnTo>
                <a:lnTo>
                  <a:pt x="3230174" y="4651451"/>
                </a:lnTo>
                <a:lnTo>
                  <a:pt x="0" y="4651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5560978" flipH="1" flipV="1">
            <a:off x="5741896" y="-5191306"/>
            <a:ext cx="4963477" cy="7147407"/>
          </a:xfrm>
          <a:custGeom>
            <a:avLst/>
            <a:gdLst/>
            <a:ahLst/>
            <a:cxnLst/>
            <a:rect l="l" t="t" r="r" b="b"/>
            <a:pathLst>
              <a:path w="4963477" h="7147407">
                <a:moveTo>
                  <a:pt x="4963477" y="7147407"/>
                </a:moveTo>
                <a:lnTo>
                  <a:pt x="0" y="7147407"/>
                </a:lnTo>
                <a:lnTo>
                  <a:pt x="0" y="0"/>
                </a:lnTo>
                <a:lnTo>
                  <a:pt x="4963477" y="0"/>
                </a:lnTo>
                <a:lnTo>
                  <a:pt x="4963477" y="714740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440155" y="-126819"/>
            <a:ext cx="7127809" cy="4340327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>
            <a:off x="9424432" y="0"/>
            <a:ext cx="7117885" cy="4334284"/>
          </a:xfrm>
          <a:custGeom>
            <a:avLst/>
            <a:gdLst/>
            <a:ahLst/>
            <a:cxnLst/>
            <a:rect l="l" t="t" r="r" b="b"/>
            <a:pathLst>
              <a:path w="7117885" h="4334284">
                <a:moveTo>
                  <a:pt x="0" y="0"/>
                </a:moveTo>
                <a:lnTo>
                  <a:pt x="7117885" y="0"/>
                </a:lnTo>
                <a:lnTo>
                  <a:pt x="7117885" y="4334284"/>
                </a:lnTo>
                <a:lnTo>
                  <a:pt x="0" y="4334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-240411" y="6142319"/>
            <a:ext cx="7826474" cy="4765763"/>
          </a:xfrm>
          <a:custGeom>
            <a:avLst/>
            <a:gdLst/>
            <a:ahLst/>
            <a:cxnLst/>
            <a:rect l="l" t="t" r="r" b="b"/>
            <a:pathLst>
              <a:path w="7826474" h="4765763">
                <a:moveTo>
                  <a:pt x="0" y="0"/>
                </a:moveTo>
                <a:lnTo>
                  <a:pt x="7826474" y="0"/>
                </a:lnTo>
                <a:lnTo>
                  <a:pt x="7826474" y="4765764"/>
                </a:lnTo>
                <a:lnTo>
                  <a:pt x="0" y="47657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0164756" y="6142319"/>
            <a:ext cx="7353511" cy="4477763"/>
          </a:xfrm>
          <a:custGeom>
            <a:avLst/>
            <a:gdLst/>
            <a:ahLst/>
            <a:cxnLst/>
            <a:rect l="l" t="t" r="r" b="b"/>
            <a:pathLst>
              <a:path w="7353511" h="4477763">
                <a:moveTo>
                  <a:pt x="0" y="0"/>
                </a:moveTo>
                <a:lnTo>
                  <a:pt x="7353510" y="0"/>
                </a:lnTo>
                <a:lnTo>
                  <a:pt x="7353510" y="4477763"/>
                </a:lnTo>
                <a:lnTo>
                  <a:pt x="0" y="44777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4537679" y="4440754"/>
            <a:ext cx="7594334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OBJETIVOS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690" y="933450"/>
            <a:ext cx="5104272" cy="283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ELABORAR HUMUS REALIZANDO UN PROCESO DE TRANSFORMACION DE RESIDUOS ORGANICOS PARA UN MEJOR APROVECHAMIENTO Y UNA MEJOR PRODUCCION.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61373" y="363750"/>
            <a:ext cx="2885374" cy="66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GENERAL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68168" y="363750"/>
            <a:ext cx="2885374" cy="66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AMBIENTAL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09590" y="6490495"/>
            <a:ext cx="2885374" cy="66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TECNICO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38149" y="6536228"/>
            <a:ext cx="3069354" cy="66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COMERCIAL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91444" y="1194487"/>
            <a:ext cx="5104272" cy="243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299" spc="128" dirty="0">
                <a:solidFill>
                  <a:srgbClr val="022033"/>
                </a:solidFill>
                <a:latin typeface="Comica"/>
              </a:rPr>
              <a:t>APROVECHAR LOS RESIDUOS AGRICOLAS Y PECUARIOS MINIMIZANDO LA CONTAMINACION QUE ESTOS DEJAN Y FAVORECIENDO LA CALIDAD DEL SUELO.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54356" y="7060195"/>
            <a:ext cx="4574310" cy="2837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REDUCIR LA HUELLA DE CARBONO APARTIR DE LA TRANSFORMACION DE ENERGIAS RENOVABLES CON UN BUEN MANEJO DE DE LOS RESIDUOS FERTILES.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7221" y="7523480"/>
            <a:ext cx="6473678" cy="276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23" dirty="0">
                <a:solidFill>
                  <a:srgbClr val="022033"/>
                </a:solidFill>
                <a:latin typeface="Comica"/>
              </a:rPr>
              <a:t>OFRECER UN EXCELENTE HUMUS, PROPORCIONANDO UN ALTO INDICE NUTRICIONAL AL SUELO GARANTISANDO UNA GrAN SATISFACCION DE NUESTRO PRODUCTO </a:t>
            </a:r>
            <a:r>
              <a:rPr lang="en-US" sz="2199" spc="123" dirty="0" err="1">
                <a:solidFill>
                  <a:srgbClr val="022033"/>
                </a:solidFill>
                <a:latin typeface="Comica"/>
              </a:rPr>
              <a:t>cERCioRANDO</a:t>
            </a:r>
            <a:r>
              <a:rPr lang="en-US" sz="2199" spc="123" dirty="0">
                <a:solidFill>
                  <a:srgbClr val="022033"/>
                </a:solidFill>
                <a:latin typeface="Comica"/>
              </a:rPr>
              <a:t> UNA MAYOR RENTABILIDAD EN LA PRODUCCION.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91564">
            <a:off x="14299323" y="-455136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60457" y="3303982"/>
            <a:ext cx="6220534" cy="6090940"/>
          </a:xfrm>
          <a:custGeom>
            <a:avLst/>
            <a:gdLst/>
            <a:ahLst/>
            <a:cxnLst/>
            <a:rect l="l" t="t" r="r" b="b"/>
            <a:pathLst>
              <a:path w="6220534" h="6090940">
                <a:moveTo>
                  <a:pt x="0" y="0"/>
                </a:moveTo>
                <a:lnTo>
                  <a:pt x="6220534" y="0"/>
                </a:lnTo>
                <a:lnTo>
                  <a:pt x="6220534" y="6090940"/>
                </a:lnTo>
                <a:lnTo>
                  <a:pt x="0" y="6090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60457" y="66675"/>
            <a:ext cx="15101697" cy="4376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9"/>
              </a:lnSpc>
            </a:pPr>
            <a:r>
              <a:rPr lang="en-US" sz="9923" spc="-823" dirty="0">
                <a:solidFill>
                  <a:srgbClr val="022033"/>
                </a:solidFill>
                <a:latin typeface="Comica"/>
              </a:rPr>
              <a:t>VALORES CORPORATIVOS 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28705213-E1AF-ACCD-EA52-998C56FB3B2C}"/>
              </a:ext>
            </a:extLst>
          </p:cNvPr>
          <p:cNvGrpSpPr/>
          <p:nvPr/>
        </p:nvGrpSpPr>
        <p:grpSpPr>
          <a:xfrm>
            <a:off x="8077200" y="2693694"/>
            <a:ext cx="8610600" cy="7311515"/>
            <a:chOff x="9144001" y="1489585"/>
            <a:chExt cx="8610600" cy="7311515"/>
          </a:xfrm>
        </p:grpSpPr>
        <p:sp>
          <p:nvSpPr>
            <p:cNvPr id="3" name="Freeform 3"/>
            <p:cNvSpPr/>
            <p:nvPr/>
          </p:nvSpPr>
          <p:spPr>
            <a:xfrm>
              <a:off x="9144001" y="1489585"/>
              <a:ext cx="8610600" cy="7311515"/>
            </a:xfrm>
            <a:custGeom>
              <a:avLst/>
              <a:gdLst/>
              <a:ahLst/>
              <a:cxnLst/>
              <a:rect l="l" t="t" r="r" b="b"/>
              <a:pathLst>
                <a:path w="7010452" h="4268864">
                  <a:moveTo>
                    <a:pt x="0" y="0"/>
                  </a:moveTo>
                  <a:lnTo>
                    <a:pt x="7010452" y="0"/>
                  </a:lnTo>
                  <a:lnTo>
                    <a:pt x="7010452" y="4268864"/>
                  </a:lnTo>
                  <a:lnTo>
                    <a:pt x="0" y="4268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CO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930132" y="2958306"/>
              <a:ext cx="7220007" cy="9639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2900" indent="-342900">
                <a:lnSpc>
                  <a:spcPts val="257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970" b="1" spc="102" dirty="0">
                  <a:solidFill>
                    <a:srgbClr val="022033"/>
                  </a:solidFill>
                  <a:latin typeface="Comica"/>
                </a:rPr>
                <a:t>HONESTIDAD: </a:t>
              </a:r>
              <a:r>
                <a:rPr lang="en-US" sz="1970" spc="102" dirty="0">
                  <a:solidFill>
                    <a:srgbClr val="022033"/>
                  </a:solidFill>
                  <a:latin typeface="Comica"/>
                </a:rPr>
                <a:t>PROMOVER LA TRANSPARENCIA Y LA INTEGRIDAD EN TODAS LAS ACCIONES Y RELACIONES COMERCIALES.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076906" y="4452744"/>
              <a:ext cx="6819582" cy="29872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2900" indent="-342900">
                <a:lnSpc>
                  <a:spcPts val="2762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973" b="1" spc="110" dirty="0">
                  <a:solidFill>
                    <a:srgbClr val="022033"/>
                  </a:solidFill>
                  <a:latin typeface="Comica"/>
                </a:rPr>
                <a:t>RESPETO: </a:t>
              </a:r>
              <a:r>
                <a:rPr lang="en-US" sz="1973" spc="110" dirty="0">
                  <a:solidFill>
                    <a:srgbClr val="022033"/>
                  </a:solidFill>
                  <a:latin typeface="Comica"/>
                </a:rPr>
                <a:t>VALORAR LA DIVERSIDAD, TRATAR A TODOS LOS EMPLEADOS Y PARTES INTERESADAS CON RESPETO Y DIGNIDAD. </a:t>
              </a:r>
            </a:p>
            <a:p>
              <a:pPr marL="342900" indent="-342900">
                <a:lnSpc>
                  <a:spcPts val="2762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lang="en-US" sz="1973" spc="110" dirty="0">
                <a:solidFill>
                  <a:srgbClr val="022033"/>
                </a:solidFill>
                <a:latin typeface="Comica"/>
              </a:endParaRPr>
            </a:p>
            <a:p>
              <a:pPr marL="285750" indent="-285750">
                <a:lnSpc>
                  <a:spcPts val="1733"/>
                </a:lnSpc>
                <a:buFont typeface="Arial" panose="020B0604020202020204" pitchFamily="34" charset="0"/>
                <a:buChar char="•"/>
              </a:pPr>
              <a:endParaRPr lang="es-MX" sz="1970" b="1" dirty="0"/>
            </a:p>
            <a:p>
              <a:pPr marL="406886" lvl="1" indent="-203443">
                <a:lnSpc>
                  <a:spcPts val="1733"/>
                </a:lnSpc>
                <a:buFont typeface="Arial"/>
                <a:buChar char="•"/>
              </a:pPr>
              <a:r>
                <a:rPr lang="es-MX" sz="1970" b="1" spc="105" dirty="0">
                  <a:solidFill>
                    <a:srgbClr val="022033"/>
                  </a:solidFill>
                  <a:latin typeface="Comica"/>
                </a:rPr>
                <a:t>Excelencia:  </a:t>
              </a:r>
              <a:r>
                <a:rPr lang="es-MX" sz="1970" spc="105" dirty="0">
                  <a:solidFill>
                    <a:srgbClr val="022033"/>
                  </a:solidFill>
                  <a:latin typeface="Comica"/>
                </a:rPr>
                <a:t>Buscar la calidad y la mejora continua en todas las áreas de operación y servicio al cliente.</a:t>
              </a:r>
            </a:p>
            <a:p>
              <a:pPr marL="342900" indent="-342900">
                <a:lnSpc>
                  <a:spcPts val="2762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lang="en-US" sz="1973" spc="110" dirty="0">
                <a:solidFill>
                  <a:srgbClr val="022033"/>
                </a:solidFill>
                <a:latin typeface="Comic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39670F7-DF75-1BEA-B790-ACB992F4BD4E}"/>
              </a:ext>
            </a:extLst>
          </p:cNvPr>
          <p:cNvSpPr txBox="1"/>
          <p:nvPr/>
        </p:nvSpPr>
        <p:spPr>
          <a:xfrm>
            <a:off x="2895599" y="495300"/>
            <a:ext cx="11499735" cy="1618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920" dirty="0">
                <a:latin typeface="Comica" panose="020B0604020202020204" charset="0"/>
              </a:rPr>
              <a:t>PUBLICIDAD</a:t>
            </a:r>
          </a:p>
        </p:txBody>
      </p:sp>
      <p:pic>
        <p:nvPicPr>
          <p:cNvPr id="12" name="Imagen 11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7E203096-E8CE-674F-A5F4-2556632702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32" y="2877900"/>
            <a:ext cx="7778124" cy="5985997"/>
          </a:xfrm>
          <a:prstGeom prst="rect">
            <a:avLst/>
          </a:prstGeom>
        </p:spPr>
      </p:pic>
      <p:pic>
        <p:nvPicPr>
          <p:cNvPr id="14" name="Imagen 13" descr="Un periódico con texto e imágenes&#10;&#10;Descripción generada automáticamente con confianza media">
            <a:extLst>
              <a:ext uri="{FF2B5EF4-FFF2-40B4-BE49-F238E27FC236}">
                <a16:creationId xmlns:a16="http://schemas.microsoft.com/office/drawing/2014/main" id="{D70E5B40-B44A-2EAB-14CC-92467DEDFE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402" y="2892965"/>
            <a:ext cx="8028497" cy="59709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39670F7-DF75-1BEA-B790-ACB992F4BD4E}"/>
              </a:ext>
            </a:extLst>
          </p:cNvPr>
          <p:cNvSpPr txBox="1"/>
          <p:nvPr/>
        </p:nvSpPr>
        <p:spPr>
          <a:xfrm>
            <a:off x="2895599" y="495300"/>
            <a:ext cx="11499735" cy="1618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920" dirty="0">
                <a:latin typeface="Comica" panose="020B0604020202020204" charset="0"/>
              </a:rPr>
              <a:t>PUBLICIDAD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2F2952-D8EA-D3C1-FC81-00E92C3AEE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5110" y="2046250"/>
            <a:ext cx="5332372" cy="75435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B6D589-7E16-0BB8-6436-BA53538A6F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2132" y="6428591"/>
            <a:ext cx="7268115" cy="34709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9FD3111-7738-157B-BF29-F44A6B810D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12131" y="2755818"/>
            <a:ext cx="7310759" cy="35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64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39670F7-DF75-1BEA-B790-ACB992F4BD4E}"/>
              </a:ext>
            </a:extLst>
          </p:cNvPr>
          <p:cNvSpPr txBox="1"/>
          <p:nvPr/>
        </p:nvSpPr>
        <p:spPr>
          <a:xfrm>
            <a:off x="2895599" y="495300"/>
            <a:ext cx="11499735" cy="1618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920" dirty="0">
                <a:latin typeface="Comica" panose="020B0604020202020204" charset="0"/>
              </a:rPr>
              <a:t>PUBLICIDAD</a:t>
            </a:r>
          </a:p>
        </p:txBody>
      </p:sp>
      <p:pic>
        <p:nvPicPr>
          <p:cNvPr id="12" name="VID-20240813-WA0010">
            <a:hlinkClick r:id="" action="ppaction://media"/>
            <a:extLst>
              <a:ext uri="{FF2B5EF4-FFF2-40B4-BE49-F238E27FC236}">
                <a16:creationId xmlns:a16="http://schemas.microsoft.com/office/drawing/2014/main" id="{9A6D573F-B23C-53E8-CA5D-9E8058C74B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67565" y="1943100"/>
            <a:ext cx="4552950" cy="7814797"/>
          </a:xfrm>
          <a:prstGeom prst="rect">
            <a:avLst/>
          </a:prstGeom>
        </p:spPr>
      </p:pic>
      <p:pic>
        <p:nvPicPr>
          <p:cNvPr id="14" name="VID-20240813-WA0011">
            <a:hlinkClick r:id="" action="ppaction://media"/>
            <a:extLst>
              <a:ext uri="{FF2B5EF4-FFF2-40B4-BE49-F238E27FC236}">
                <a16:creationId xmlns:a16="http://schemas.microsoft.com/office/drawing/2014/main" id="{E0397FD1-7671-36E9-641C-1C8535E6A0D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055716" y="1943099"/>
            <a:ext cx="4552950" cy="7814797"/>
          </a:xfrm>
          <a:prstGeom prst="rect">
            <a:avLst/>
          </a:prstGeom>
        </p:spPr>
      </p:pic>
      <p:pic>
        <p:nvPicPr>
          <p:cNvPr id="15" name="VID-20240813-WA0012">
            <a:hlinkClick r:id="" action="ppaction://media"/>
            <a:extLst>
              <a:ext uri="{FF2B5EF4-FFF2-40B4-BE49-F238E27FC236}">
                <a16:creationId xmlns:a16="http://schemas.microsoft.com/office/drawing/2014/main" id="{6C2D0B67-77ED-24E2-331C-E3B30D5C72E8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844228" y="1932959"/>
            <a:ext cx="6576207" cy="785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0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7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9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17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100000">
                <p:cTn id="21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100000">
                <p:cTn id="2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58559" y="3307961"/>
            <a:ext cx="3616463" cy="184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9950" spc="-1491" dirty="0">
                <a:solidFill>
                  <a:srgbClr val="022033"/>
                </a:solidFill>
                <a:latin typeface="Comica"/>
              </a:rPr>
              <a:t>4 p</a:t>
            </a:r>
          </a:p>
        </p:txBody>
      </p:sp>
      <p:sp>
        <p:nvSpPr>
          <p:cNvPr id="3" name="Freeform 3"/>
          <p:cNvSpPr/>
          <p:nvPr/>
        </p:nvSpPr>
        <p:spPr>
          <a:xfrm rot="3387115">
            <a:off x="-1205116" y="-2670198"/>
            <a:ext cx="5301139" cy="6388786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4" name="Freeform 4"/>
          <p:cNvSpPr/>
          <p:nvPr/>
        </p:nvSpPr>
        <p:spPr>
          <a:xfrm rot="2003101">
            <a:off x="16036582" y="155552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20794591">
            <a:off x="-2358638" y="3097738"/>
            <a:ext cx="5586871" cy="8172018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16200000">
            <a:off x="5974830" y="-568347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186091" y="759064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17793946">
            <a:off x="4875161" y="6576169"/>
            <a:ext cx="3003532" cy="6271198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14967216" y="-4016546"/>
            <a:ext cx="4828958" cy="6713293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E83DD6B2-31C0-DA13-E792-4FD40B13AE8A}"/>
              </a:ext>
            </a:extLst>
          </p:cNvPr>
          <p:cNvSpPr/>
          <p:nvPr/>
        </p:nvSpPr>
        <p:spPr>
          <a:xfrm>
            <a:off x="9906000" y="6596102"/>
            <a:ext cx="3368146" cy="1747798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A8A6A4F-3FF8-87B9-4DFF-A57B10AFD82D}"/>
              </a:ext>
            </a:extLst>
          </p:cNvPr>
          <p:cNvSpPr/>
          <p:nvPr/>
        </p:nvSpPr>
        <p:spPr>
          <a:xfrm>
            <a:off x="1115935" y="2153263"/>
            <a:ext cx="4797363" cy="2075783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35ECDEF4-9180-1AAF-0A42-3D584F479FE8}"/>
              </a:ext>
            </a:extLst>
          </p:cNvPr>
          <p:cNvSpPr/>
          <p:nvPr/>
        </p:nvSpPr>
        <p:spPr>
          <a:xfrm>
            <a:off x="12954000" y="2731004"/>
            <a:ext cx="4439347" cy="1842171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117A78B-DE49-62FA-3EB1-320A9BE81FF8}"/>
              </a:ext>
            </a:extLst>
          </p:cNvPr>
          <p:cNvSpPr txBox="1"/>
          <p:nvPr/>
        </p:nvSpPr>
        <p:spPr>
          <a:xfrm>
            <a:off x="2275620" y="2675653"/>
            <a:ext cx="25178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Producto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682C4BB-FECC-F45C-B928-D20E602A074D}"/>
              </a:ext>
            </a:extLst>
          </p:cNvPr>
          <p:cNvSpPr txBox="1"/>
          <p:nvPr/>
        </p:nvSpPr>
        <p:spPr>
          <a:xfrm>
            <a:off x="10933566" y="7085280"/>
            <a:ext cx="1494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Plaza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726353-B39B-ED6A-3E13-D3E3F606B9EA}"/>
              </a:ext>
            </a:extLst>
          </p:cNvPr>
          <p:cNvSpPr txBox="1"/>
          <p:nvPr/>
        </p:nvSpPr>
        <p:spPr>
          <a:xfrm>
            <a:off x="14307875" y="3166557"/>
            <a:ext cx="1818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Precio 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A0E060CF-CA52-4719-A61D-52AEFC5DD4D1}"/>
              </a:ext>
            </a:extLst>
          </p:cNvPr>
          <p:cNvSpPr/>
          <p:nvPr/>
        </p:nvSpPr>
        <p:spPr>
          <a:xfrm>
            <a:off x="3684044" y="6166116"/>
            <a:ext cx="3368146" cy="1747798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8D3A47-CE06-4647-9640-0C7D69A528A2}"/>
              </a:ext>
            </a:extLst>
          </p:cNvPr>
          <p:cNvSpPr txBox="1"/>
          <p:nvPr/>
        </p:nvSpPr>
        <p:spPr>
          <a:xfrm>
            <a:off x="4015741" y="6596102"/>
            <a:ext cx="2753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Promoción  </a:t>
            </a: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4ABF7A87-B4A3-44E5-B7EA-9B6803D03C7E}"/>
              </a:ext>
            </a:extLst>
          </p:cNvPr>
          <p:cNvSpPr/>
          <p:nvPr/>
        </p:nvSpPr>
        <p:spPr>
          <a:xfrm>
            <a:off x="6893855" y="2696168"/>
            <a:ext cx="5103034" cy="348446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8499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13243" y="1709650"/>
            <a:ext cx="5942749" cy="184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9950" spc="-1491" dirty="0" err="1">
                <a:solidFill>
                  <a:srgbClr val="022033"/>
                </a:solidFill>
                <a:latin typeface="Comica"/>
              </a:rPr>
              <a:t>encuesta</a:t>
            </a:r>
            <a:endParaRPr lang="en-US" sz="9950" spc="-1491" dirty="0">
              <a:solidFill>
                <a:srgbClr val="022033"/>
              </a:solidFill>
              <a:latin typeface="Comica"/>
            </a:endParaRPr>
          </a:p>
        </p:txBody>
      </p:sp>
      <p:sp>
        <p:nvSpPr>
          <p:cNvPr id="3" name="Freeform 3"/>
          <p:cNvSpPr/>
          <p:nvPr/>
        </p:nvSpPr>
        <p:spPr>
          <a:xfrm rot="2003101">
            <a:off x="-1138192" y="-398227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4581379">
            <a:off x="14690708" y="258868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876982" y="269675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10227748" y="69147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3667946" y="653812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6849726" y="-62389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7739521-C70E-416D-8569-A6AE1E9954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9" y="861976"/>
            <a:ext cx="5033291" cy="48125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5CFD527-0EEF-4A31-ABD1-FECFE778F7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094" y="4841915"/>
            <a:ext cx="4695540" cy="520979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A146C7D-9C50-469E-BB91-8EB5A66DE0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86" y="4791066"/>
            <a:ext cx="4418603" cy="50383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492A3A5-7B2D-4FC0-AC34-57D24437CD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696" y="1183058"/>
            <a:ext cx="5290494" cy="540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34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6967480" y="-761708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A3D8C8B-9277-4092-A0DD-1BBC7196D3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92" y="231198"/>
            <a:ext cx="6660631" cy="79307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AB5BAF7-7571-4E33-9944-AF16A8FB9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625" y="52924"/>
            <a:ext cx="6483524" cy="785138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6B382F-5470-41D1-A89D-957EAF01F0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15" y="6665634"/>
            <a:ext cx="6863769" cy="365830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D102460-8F09-44E7-B1B8-1005E913B2AE}"/>
              </a:ext>
            </a:extLst>
          </p:cNvPr>
          <p:cNvSpPr txBox="1"/>
          <p:nvPr/>
        </p:nvSpPr>
        <p:spPr>
          <a:xfrm>
            <a:off x="1550182" y="620544"/>
            <a:ext cx="152554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L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E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G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A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L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I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Z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A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C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I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O</a:t>
            </a:r>
          </a:p>
          <a:p>
            <a:pPr algn="ctr"/>
            <a:r>
              <a:rPr lang="en-US" sz="3200" spc="-1491" dirty="0">
                <a:solidFill>
                  <a:srgbClr val="022033"/>
                </a:solidFill>
                <a:latin typeface="Comica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201182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" y="660837"/>
            <a:ext cx="16810835" cy="184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9950" spc="-1491" dirty="0">
                <a:solidFill>
                  <a:srgbClr val="022033"/>
                </a:solidFill>
                <a:latin typeface="Comica"/>
              </a:rPr>
              <a:t>normatividad</a:t>
            </a:r>
          </a:p>
        </p:txBody>
      </p:sp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2" y="-696910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E83DD6B2-31C0-DA13-E792-4FD40B13AE8A}"/>
              </a:ext>
            </a:extLst>
          </p:cNvPr>
          <p:cNvSpPr/>
          <p:nvPr/>
        </p:nvSpPr>
        <p:spPr>
          <a:xfrm>
            <a:off x="13218476" y="5809729"/>
            <a:ext cx="6784841" cy="245293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A8A6A4F-3FF8-87B9-4DFF-A57B10AFD82D}"/>
              </a:ext>
            </a:extLst>
          </p:cNvPr>
          <p:cNvSpPr/>
          <p:nvPr/>
        </p:nvSpPr>
        <p:spPr>
          <a:xfrm>
            <a:off x="1981399" y="2970128"/>
            <a:ext cx="6784841" cy="245293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35ECDEF4-9180-1AAF-0A42-3D584F479FE8}"/>
              </a:ext>
            </a:extLst>
          </p:cNvPr>
          <p:cNvSpPr/>
          <p:nvPr/>
        </p:nvSpPr>
        <p:spPr>
          <a:xfrm>
            <a:off x="10608506" y="2731004"/>
            <a:ext cx="6784841" cy="245293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117A78B-DE49-62FA-3EB1-320A9BE81FF8}"/>
              </a:ext>
            </a:extLst>
          </p:cNvPr>
          <p:cNvSpPr txBox="1"/>
          <p:nvPr/>
        </p:nvSpPr>
        <p:spPr>
          <a:xfrm>
            <a:off x="2900753" y="3075967"/>
            <a:ext cx="4967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ISO: 901 </a:t>
            </a:r>
            <a:r>
              <a:rPr lang="es-CO" sz="4400" dirty="0" err="1"/>
              <a:t>gention</a:t>
            </a:r>
            <a:r>
              <a:rPr lang="es-CO" sz="4400" dirty="0"/>
              <a:t> de la calidad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682C4BB-FECC-F45C-B928-D20E602A074D}"/>
              </a:ext>
            </a:extLst>
          </p:cNvPr>
          <p:cNvSpPr txBox="1"/>
          <p:nvPr/>
        </p:nvSpPr>
        <p:spPr>
          <a:xfrm>
            <a:off x="7746618" y="7302847"/>
            <a:ext cx="4967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ISO: 2200 seguridad alimentaria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726353-B39B-ED6A-3E13-D3E3F606B9EA}"/>
              </a:ext>
            </a:extLst>
          </p:cNvPr>
          <p:cNvSpPr txBox="1"/>
          <p:nvPr/>
        </p:nvSpPr>
        <p:spPr>
          <a:xfrm>
            <a:off x="11643375" y="3427154"/>
            <a:ext cx="4967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ISO: 14001 gestión ambiental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017B42E-84EE-45DC-A43C-21BD81289706}"/>
              </a:ext>
            </a:extLst>
          </p:cNvPr>
          <p:cNvSpPr txBox="1"/>
          <p:nvPr/>
        </p:nvSpPr>
        <p:spPr>
          <a:xfrm>
            <a:off x="1293861" y="6300394"/>
            <a:ext cx="49675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ISO: 45001 seguridad y salud en el trabajo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A5C71A0-BCE8-4EE2-A0E5-8495D631A4E2}"/>
              </a:ext>
            </a:extLst>
          </p:cNvPr>
          <p:cNvSpPr txBox="1"/>
          <p:nvPr/>
        </p:nvSpPr>
        <p:spPr>
          <a:xfrm>
            <a:off x="13665015" y="5942359"/>
            <a:ext cx="49675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/>
              <a:t>ISO: 17025 competencia de ensayo y calibración </a:t>
            </a: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F8DBD908-C096-4B5F-AA27-30F55B04FA60}"/>
              </a:ext>
            </a:extLst>
          </p:cNvPr>
          <p:cNvSpPr/>
          <p:nvPr/>
        </p:nvSpPr>
        <p:spPr>
          <a:xfrm>
            <a:off x="-523458" y="6094678"/>
            <a:ext cx="6784841" cy="245293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9E9B55BF-FE81-4FB7-8975-5B2A91501696}"/>
              </a:ext>
            </a:extLst>
          </p:cNvPr>
          <p:cNvSpPr/>
          <p:nvPr/>
        </p:nvSpPr>
        <p:spPr>
          <a:xfrm>
            <a:off x="6489305" y="6596102"/>
            <a:ext cx="6784841" cy="2452936"/>
          </a:xfrm>
          <a:custGeom>
            <a:avLst/>
            <a:gdLst/>
            <a:ahLst/>
            <a:cxnLst/>
            <a:rect l="l" t="t" r="r" b="b"/>
            <a:pathLst>
              <a:path w="7127809" h="4340327">
                <a:moveTo>
                  <a:pt x="0" y="0"/>
                </a:moveTo>
                <a:lnTo>
                  <a:pt x="7127810" y="0"/>
                </a:lnTo>
                <a:lnTo>
                  <a:pt x="7127810" y="4340327"/>
                </a:lnTo>
                <a:lnTo>
                  <a:pt x="0" y="43403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5477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0200" y="540524"/>
            <a:ext cx="7467600" cy="184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endParaRPr lang="en-US" sz="9950" spc="-1491" dirty="0">
              <a:solidFill>
                <a:srgbClr val="022033"/>
              </a:solidFill>
              <a:latin typeface="Comica"/>
            </a:endParaRPr>
          </a:p>
        </p:txBody>
      </p:sp>
      <p:sp>
        <p:nvSpPr>
          <p:cNvPr id="3" name="Freeform 3"/>
          <p:cNvSpPr/>
          <p:nvPr/>
        </p:nvSpPr>
        <p:spPr>
          <a:xfrm rot="2003101">
            <a:off x="-1467096" y="-3788800"/>
            <a:ext cx="7359418" cy="9851693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4175198" y="252484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1645501" y="3139370"/>
            <a:ext cx="7681846" cy="10339944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19401100">
            <a:off x="12712208" y="-375361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960012" y="478667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2681036" y="2982510"/>
            <a:ext cx="8756787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6238558" y="-724693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EE05D06-4CE9-41A7-BC53-6580C3DA2B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22" y="73443"/>
            <a:ext cx="11554119" cy="100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60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0200" y="540524"/>
            <a:ext cx="7467600" cy="184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endParaRPr lang="en-US" sz="9950" spc="-1491" dirty="0">
              <a:solidFill>
                <a:srgbClr val="022033"/>
              </a:solidFill>
              <a:latin typeface="Comica"/>
            </a:endParaRPr>
          </a:p>
        </p:txBody>
      </p:sp>
      <p:sp>
        <p:nvSpPr>
          <p:cNvPr id="3" name="Freeform 3"/>
          <p:cNvSpPr/>
          <p:nvPr/>
        </p:nvSpPr>
        <p:spPr>
          <a:xfrm rot="2003101">
            <a:off x="-1467096" y="-3788800"/>
            <a:ext cx="7359418" cy="9851693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4175198" y="252484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1645501" y="3139370"/>
            <a:ext cx="7681846" cy="10339944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19401100">
            <a:off x="12712208" y="-375361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960012" y="478667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2681036" y="2982510"/>
            <a:ext cx="8756787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6238559" y="-7246934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E239D04-C32E-4E51-B364-EF5EA63832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852" y="-26919"/>
            <a:ext cx="97536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34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16198" y="-630922"/>
            <a:ext cx="5283506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9950" spc="-1491" dirty="0">
                <a:solidFill>
                  <a:srgbClr val="022033"/>
                </a:solidFill>
                <a:latin typeface="Comica"/>
              </a:rPr>
              <a:t>Costos</a:t>
            </a:r>
            <a:r>
              <a:rPr lang="en-US" sz="17973" spc="-1491" dirty="0">
                <a:solidFill>
                  <a:srgbClr val="022033"/>
                </a:solidFill>
                <a:latin typeface="Comica"/>
              </a:rPr>
              <a:t> </a:t>
            </a:r>
          </a:p>
        </p:txBody>
      </p:sp>
      <p:sp>
        <p:nvSpPr>
          <p:cNvPr id="4" name="Freeform 4"/>
          <p:cNvSpPr/>
          <p:nvPr/>
        </p:nvSpPr>
        <p:spPr>
          <a:xfrm rot="2003101">
            <a:off x="16974559" y="4346024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3509278" y="509889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6863449" y="865453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4B21259-E389-4309-B1C8-10D12B982D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976" y="1155356"/>
            <a:ext cx="9903219" cy="398814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E70BFD0-3F8D-4707-A48E-EA8589E3EF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8792" y="5225483"/>
            <a:ext cx="7053303" cy="43270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99CAFD2-C03B-40CC-BABC-7A0EC7000D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65996" y="2140107"/>
            <a:ext cx="7470923" cy="742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26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4BEF4CA-80E3-44A9-9A9D-4F2157B44C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903" y="149702"/>
            <a:ext cx="113527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66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7565" y="2129123"/>
            <a:ext cx="16552869" cy="470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17973" spc="-1491">
                <a:solidFill>
                  <a:srgbClr val="022033"/>
                </a:solidFill>
                <a:latin typeface="Comica"/>
              </a:rPr>
              <a:t>¡MUCHAS GRACIAS!</a:t>
            </a:r>
          </a:p>
        </p:txBody>
      </p:sp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Freeform 6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9227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411</Words>
  <Application>Microsoft Office PowerPoint</Application>
  <PresentationFormat>Personalizado</PresentationFormat>
  <Paragraphs>71</Paragraphs>
  <Slides>22</Slides>
  <Notes>3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Bree Serif</vt:lpstr>
      <vt:lpstr>Calibri</vt:lpstr>
      <vt:lpstr>The Youngest</vt:lpstr>
      <vt:lpstr>Roboto Bold</vt:lpstr>
      <vt:lpstr>Comica</vt:lpstr>
      <vt:lpstr>Arial</vt:lpstr>
      <vt:lpstr>Comica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Proyecto Trabajo Doodle Orgánico Multicolor</dc:title>
  <dc:creator>Sandra Rocha</dc:creator>
  <cp:lastModifiedBy>Sandra Rocha</cp:lastModifiedBy>
  <cp:revision>21</cp:revision>
  <dcterms:created xsi:type="dcterms:W3CDTF">2006-08-16T00:00:00Z</dcterms:created>
  <dcterms:modified xsi:type="dcterms:W3CDTF">2024-10-30T18:39:30Z</dcterms:modified>
  <dc:identifier>DAFyBTP4e8g</dc:identifier>
</cp:coreProperties>
</file>